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78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60" r:id="rId6"/>
    <p:sldId id="292" r:id="rId7"/>
    <p:sldId id="301" r:id="rId8"/>
    <p:sldId id="309" r:id="rId9"/>
    <p:sldId id="306" r:id="rId10"/>
    <p:sldId id="312" r:id="rId11"/>
    <p:sldId id="315" r:id="rId12"/>
    <p:sldId id="313" r:id="rId13"/>
    <p:sldId id="314" r:id="rId14"/>
    <p:sldId id="316" r:id="rId15"/>
    <p:sldId id="286" r:id="rId16"/>
  </p:sldIdLst>
  <p:sldSz cx="9144000" cy="6858000" type="screen4x3"/>
  <p:notesSz cx="6858000" cy="9144000"/>
  <p:embeddedFontLst>
    <p:embeddedFont>
      <p:font typeface="Book Antiqua" panose="02040602050305030304" pitchFamily="18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entury Gothic" panose="020B0502020202020204" pitchFamily="34" charset="0"/>
      <p:regular r:id="rId26"/>
      <p:bold r:id="rId27"/>
      <p:italic r:id="rId28"/>
      <p:boldItalic r:id="rId29"/>
    </p:embeddedFont>
    <p:embeddedFont>
      <p:font typeface="Garamond" panose="02020404030301010803" pitchFamily="18" charset="0"/>
      <p:regular r:id="rId30"/>
      <p:bold r:id="rId31"/>
      <p:italic r:id="rId32"/>
    </p:embeddedFont>
    <p:embeddedFont>
      <p:font typeface="Microsoft JhengHei Light" panose="020B0304030504040204" pitchFamily="34" charset="-120"/>
      <p:regular r:id="rId33"/>
    </p:embeddedFont>
    <p:embeddedFont>
      <p:font typeface="Segoe Print" panose="02000600000000000000" pitchFamily="2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5" roundtripDataSignature="AMtx7mgr4d57JZRUTbabTHcWr0yN/Cfg6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1C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20"/>
    <p:restoredTop sz="95165" autoAdjust="0"/>
  </p:normalViewPr>
  <p:slideViewPr>
    <p:cSldViewPr snapToGrid="0">
      <p:cViewPr varScale="1">
        <p:scale>
          <a:sx n="85" d="100"/>
          <a:sy n="85" d="100"/>
        </p:scale>
        <p:origin x="1378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2" d="100"/>
        <a:sy n="11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75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e3bb489db2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e3bb489db2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ge3bb489db2_4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0948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7" name="Picture 6" descr="S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25780"/>
              <a:ext cx="1664208" cy="612648"/>
            </a:xfrm>
            <a:prstGeom prst="rect">
              <a:avLst/>
            </a:prstGeom>
          </p:spPr>
        </p:pic>
        <p:pic>
          <p:nvPicPr>
            <p:cNvPr id="14" name="Picture 13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719572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80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707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66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8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84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2767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46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57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1989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y slide ">
  <p:cSld name="my slide 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6188528" y="48379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4237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19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431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1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14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784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5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53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70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99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58001"/>
            <a:chOff x="0" y="0"/>
            <a:chExt cx="9144000" cy="6858001"/>
          </a:xfrm>
        </p:grpSpPr>
        <p:pic>
          <p:nvPicPr>
            <p:cNvPr id="8" name="Picture 7" descr="SD-PanelContent-V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39689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6211888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8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  <p:sldLayoutId id="2147483990" r:id="rId12"/>
    <p:sldLayoutId id="2147483991" r:id="rId13"/>
    <p:sldLayoutId id="2147483992" r:id="rId14"/>
    <p:sldLayoutId id="2147483993" r:id="rId15"/>
    <p:sldLayoutId id="2147483994" r:id="rId16"/>
    <p:sldLayoutId id="2147483995" r:id="rId17"/>
    <p:sldLayoutId id="2147483996" r:id="rId18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8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700064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111115-0677-4342-8247-708E44B9073B}"/>
              </a:ext>
            </a:extLst>
          </p:cNvPr>
          <p:cNvSpPr txBox="1"/>
          <p:nvPr/>
        </p:nvSpPr>
        <p:spPr>
          <a:xfrm>
            <a:off x="646940" y="926259"/>
            <a:ext cx="7630752" cy="1259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7A1C6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                    </a:t>
            </a:r>
            <a:r>
              <a:rPr lang="en-US" sz="3600" b="1" dirty="0">
                <a:solidFill>
                  <a:srgbClr val="00206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P–75</a:t>
            </a:r>
          </a:p>
          <a:p>
            <a:r>
              <a:rPr lang="en-IN" sz="3600" b="1" dirty="0">
                <a:solidFill>
                  <a:srgbClr val="00206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Text Summarization Using E-Book </a:t>
            </a:r>
            <a:endParaRPr lang="en-US" sz="3600" b="1" dirty="0">
              <a:solidFill>
                <a:srgbClr val="002060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D59F54-D31B-4F81-85FA-C15BCFEDC027}"/>
              </a:ext>
            </a:extLst>
          </p:cNvPr>
          <p:cNvSpPr txBox="1"/>
          <p:nvPr/>
        </p:nvSpPr>
        <p:spPr>
          <a:xfrm>
            <a:off x="713839" y="3429000"/>
            <a:ext cx="2465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PRESENTED BY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B5D9B-ED91-4CCB-A326-F4B431F4D255}"/>
              </a:ext>
            </a:extLst>
          </p:cNvPr>
          <p:cNvSpPr txBox="1"/>
          <p:nvPr/>
        </p:nvSpPr>
        <p:spPr>
          <a:xfrm>
            <a:off x="834886" y="4121497"/>
            <a:ext cx="24657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Sagar Nagpal</a:t>
            </a:r>
          </a:p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Sayed Sibgath</a:t>
            </a:r>
          </a:p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Nayeem Ahmed</a:t>
            </a:r>
          </a:p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Anil Kumar L</a:t>
            </a:r>
            <a:endParaRPr lang="en-IN" sz="2400" dirty="0">
              <a:solidFill>
                <a:schemeClr val="tx1">
                  <a:lumMod val="95000"/>
                </a:schemeClr>
              </a:solidFill>
              <a:latin typeface="Book Antiqua" panose="0204060205030503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8E7BAB-8AC0-4372-AA6A-843F0BE3C020}"/>
              </a:ext>
            </a:extLst>
          </p:cNvPr>
          <p:cNvSpPr txBox="1"/>
          <p:nvPr/>
        </p:nvSpPr>
        <p:spPr>
          <a:xfrm>
            <a:off x="5964422" y="3429000"/>
            <a:ext cx="2803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MENTORING BY :</a:t>
            </a:r>
            <a:endParaRPr lang="en-IN" sz="1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A6C7B0-6A59-44F7-A7A7-618922148337}"/>
              </a:ext>
            </a:extLst>
          </p:cNvPr>
          <p:cNvSpPr txBox="1"/>
          <p:nvPr/>
        </p:nvSpPr>
        <p:spPr>
          <a:xfrm>
            <a:off x="6149012" y="4121497"/>
            <a:ext cx="1766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Parth</a:t>
            </a:r>
            <a:r>
              <a:rPr lang="en-US" sz="2400" dirty="0">
                <a:latin typeface="Book Antiqua" panose="02040602050305030304" pitchFamily="18" charset="0"/>
              </a:rPr>
              <a:t> 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Sagar</a:t>
            </a:r>
            <a:endParaRPr lang="en-IN" sz="2400" dirty="0">
              <a:solidFill>
                <a:schemeClr val="tx1">
                  <a:lumMod val="95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13" name="Page 1">
            <a:hlinkClick r:id="" action="ppaction://media"/>
            <a:extLst>
              <a:ext uri="{FF2B5EF4-FFF2-40B4-BE49-F238E27FC236}">
                <a16:creationId xmlns:a16="http://schemas.microsoft.com/office/drawing/2014/main" id="{A4EC7A98-A0B0-433C-BBF0-76B8EF3B20B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45064" y="2320041"/>
            <a:ext cx="487363" cy="487363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8315">
        <p:split orient="vert"/>
      </p:transition>
    </mc:Choice>
    <mc:Fallback>
      <p:transition spd="slow" advTm="8315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2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3" objId="13"/>
        <p14:stopEvt time="8315" objId="1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BB26F1B-A1B9-4B5B-95D3-931E7B8623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79" t="13719" r="21304" b="10237"/>
          <a:stretch/>
        </p:blipFill>
        <p:spPr>
          <a:xfrm>
            <a:off x="1000539" y="1002195"/>
            <a:ext cx="7142922" cy="485360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7505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D4861E4-3D82-4E10-BD44-9BFB80A594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79" t="14491" r="20869" b="6372"/>
          <a:stretch/>
        </p:blipFill>
        <p:spPr>
          <a:xfrm>
            <a:off x="1027043" y="1017104"/>
            <a:ext cx="7089913" cy="482379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33515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9A7A7D-6F5E-47BB-A026-4DD565B6BB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45" t="13460" r="20869" b="7660"/>
          <a:stretch/>
        </p:blipFill>
        <p:spPr>
          <a:xfrm>
            <a:off x="1060174" y="970721"/>
            <a:ext cx="7023652" cy="491655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09308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3CE18C-103B-4F46-A8A4-EAB9AD98F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15" t="14750" r="21304" b="8949"/>
          <a:stretch/>
        </p:blipFill>
        <p:spPr>
          <a:xfrm>
            <a:off x="1007165" y="1010478"/>
            <a:ext cx="7129670" cy="483704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0554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2D9F81-0A2F-4109-A991-1CE84EC055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35" t="14492" r="20870" b="12558"/>
          <a:stretch/>
        </p:blipFill>
        <p:spPr>
          <a:xfrm>
            <a:off x="1033669" y="964095"/>
            <a:ext cx="7076661" cy="492980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07391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2F2B6D-8C85-4027-8F08-176DD479E16A}"/>
              </a:ext>
            </a:extLst>
          </p:cNvPr>
          <p:cNvSpPr txBox="1"/>
          <p:nvPr/>
        </p:nvSpPr>
        <p:spPr>
          <a:xfrm>
            <a:off x="2461591" y="2967335"/>
            <a:ext cx="422081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6">
                    <a:lumMod val="75000"/>
                  </a:schemeClr>
                </a:solidFill>
                <a:latin typeface="Segoe Print" panose="02000600000000000000" pitchFamily="2" charset="0"/>
              </a:rPr>
              <a:t>Thank You</a:t>
            </a:r>
            <a:endParaRPr lang="en-IN" sz="5400" b="1" dirty="0">
              <a:solidFill>
                <a:schemeClr val="accent6">
                  <a:lumMod val="75000"/>
                </a:schemeClr>
              </a:solidFill>
              <a:latin typeface="Segoe Print" panose="02000600000000000000" pitchFamily="2" charset="0"/>
            </a:endParaRPr>
          </a:p>
        </p:txBody>
      </p:sp>
      <p:pic>
        <p:nvPicPr>
          <p:cNvPr id="4" name="Page 10">
            <a:hlinkClick r:id="" action="ppaction://media"/>
            <a:extLst>
              <a:ext uri="{FF2B5EF4-FFF2-40B4-BE49-F238E27FC236}">
                <a16:creationId xmlns:a16="http://schemas.microsoft.com/office/drawing/2014/main" id="{C950841E-4CF9-4957-8E40-4DDCCBCF42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95045" y="155294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5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"/>
          <p:cNvSpPr txBox="1"/>
          <p:nvPr/>
        </p:nvSpPr>
        <p:spPr>
          <a:xfrm>
            <a:off x="636105" y="676416"/>
            <a:ext cx="755332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002776"/>
                </a:solidFill>
                <a:latin typeface="+mj-lt"/>
                <a:ea typeface="Arial"/>
                <a:cs typeface="Arial"/>
                <a:sym typeface="Arial"/>
              </a:rPr>
              <a:t>Business Problem: </a:t>
            </a:r>
            <a:endParaRPr sz="4000" dirty="0">
              <a:latin typeface="+mj-lt"/>
            </a:endParaRPr>
          </a:p>
        </p:txBody>
      </p:sp>
      <p:pic>
        <p:nvPicPr>
          <p:cNvPr id="342" name="Google Shape;34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A21FF5-D968-4A8D-AEC0-9F5748B90711}"/>
              </a:ext>
            </a:extLst>
          </p:cNvPr>
          <p:cNvSpPr txBox="1"/>
          <p:nvPr/>
        </p:nvSpPr>
        <p:spPr>
          <a:xfrm>
            <a:off x="114300" y="3000375"/>
            <a:ext cx="1847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  <a:p>
            <a:endParaRPr lang="en-US" sz="1800" dirty="0"/>
          </a:p>
          <a:p>
            <a:endParaRPr lang="en-IN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870806-DDFF-413F-9F73-49903F170F3D}"/>
              </a:ext>
            </a:extLst>
          </p:cNvPr>
          <p:cNvSpPr txBox="1"/>
          <p:nvPr/>
        </p:nvSpPr>
        <p:spPr>
          <a:xfrm>
            <a:off x="1046922" y="2770593"/>
            <a:ext cx="755332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Objective:- </a:t>
            </a:r>
            <a:r>
              <a:rPr lang="en-US" sz="2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extract the summary from online books and sentiment analysis on extracted summary.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F92AF-F504-4F44-8FC1-62A01EC71E13}"/>
              </a:ext>
            </a:extLst>
          </p:cNvPr>
          <p:cNvSpPr txBox="1"/>
          <p:nvPr/>
        </p:nvSpPr>
        <p:spPr>
          <a:xfrm flipH="1">
            <a:off x="1192696" y="1774784"/>
            <a:ext cx="6732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rgbClr val="00B050"/>
                </a:solidFill>
                <a:latin typeface="+mj-lt"/>
                <a:ea typeface="Microsoft JhengHei Light" panose="020B0304030504040204" pitchFamily="34" charset="-120"/>
              </a:rPr>
              <a:t>Text Summarization</a:t>
            </a:r>
          </a:p>
        </p:txBody>
      </p:sp>
      <p:pic>
        <p:nvPicPr>
          <p:cNvPr id="6" name="Page2">
            <a:hlinkClick r:id="" action="ppaction://media"/>
            <a:extLst>
              <a:ext uri="{FF2B5EF4-FFF2-40B4-BE49-F238E27FC236}">
                <a16:creationId xmlns:a16="http://schemas.microsoft.com/office/drawing/2014/main" id="{F7ABEA5F-8F3E-4B10-AC54-23E0B72A69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12137" y="4932643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e3bb489db2_4_0"/>
          <p:cNvSpPr txBox="1">
            <a:spLocks noGrp="1"/>
          </p:cNvSpPr>
          <p:nvPr>
            <p:ph type="title"/>
          </p:nvPr>
        </p:nvSpPr>
        <p:spPr>
          <a:xfrm>
            <a:off x="731146" y="748748"/>
            <a:ext cx="7681705" cy="82774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2776"/>
                </a:solidFill>
                <a:cs typeface="Arial"/>
              </a:rPr>
              <a:t>E-Book Details</a:t>
            </a:r>
            <a:r>
              <a:rPr lang="en-US" b="1" dirty="0">
                <a:solidFill>
                  <a:schemeClr val="tx1"/>
                </a:solidFill>
              </a:rPr>
              <a:t>                               </a:t>
            </a:r>
            <a:br>
              <a:rPr lang="en-US" b="1" dirty="0">
                <a:solidFill>
                  <a:schemeClr val="tx1"/>
                </a:solidFill>
              </a:rPr>
            </a:br>
            <a:endParaRPr b="1" dirty="0">
              <a:solidFill>
                <a:srgbClr val="002776"/>
              </a:solidFill>
              <a:cs typeface="Arial"/>
            </a:endParaRPr>
          </a:p>
        </p:txBody>
      </p:sp>
      <p:sp>
        <p:nvSpPr>
          <p:cNvPr id="356" name="Google Shape;356;ge3bb489db2_4_0"/>
          <p:cNvSpPr txBox="1">
            <a:spLocks noGrp="1"/>
          </p:cNvSpPr>
          <p:nvPr>
            <p:ph idx="1"/>
          </p:nvPr>
        </p:nvSpPr>
        <p:spPr>
          <a:xfrm>
            <a:off x="731147" y="1576490"/>
            <a:ext cx="7681705" cy="453276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IN" sz="1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         </a:t>
            </a:r>
            <a:r>
              <a:rPr lang="en-IN" sz="16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Title:-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A Christmas Carol A Ghost Story of Christmas by </a:t>
            </a:r>
            <a:r>
              <a:rPr lang="en-IN" sz="16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 Charles Dickens</a:t>
            </a: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 lang="en-IN" sz="1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Author: Charles Dickens</a:t>
            </a: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Release Date: 1992</a:t>
            </a: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[Most recently updated: March 4, 2018]</a:t>
            </a: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Language: English</a:t>
            </a: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Character set encoding: UTF-8</a:t>
            </a: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Produced by: Jose Menendez and David </a:t>
            </a:r>
            <a:r>
              <a:rPr lang="en-US" sz="1400" dirty="0" err="1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Widger</a:t>
            </a:r>
            <a:br>
              <a:rPr lang="en-US" sz="1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</a:br>
            <a:endParaRPr lang="en-US" sz="1400" dirty="0">
              <a:solidFill>
                <a:schemeClr val="tx1">
                  <a:lumMod val="95000"/>
                </a:schemeClr>
              </a:solidFill>
              <a:latin typeface="Book Antiqua" panose="02040602050305030304" pitchFamily="18" charset="0"/>
              <a:cs typeface="Arial"/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https://www.gutenberg.org/cache/epub/46/pg46-images.html</a:t>
            </a:r>
            <a:endParaRPr sz="1400" dirty="0">
              <a:solidFill>
                <a:schemeClr val="tx1">
                  <a:lumMod val="95000"/>
                </a:schemeClr>
              </a:solidFill>
              <a:latin typeface="Book Antiqua" panose="02040602050305030304" pitchFamily="18" charset="0"/>
              <a:cs typeface="Arial"/>
            </a:endParaRPr>
          </a:p>
        </p:txBody>
      </p:sp>
      <p:pic>
        <p:nvPicPr>
          <p:cNvPr id="4" name="Page 3">
            <a:hlinkClick r:id="" action="ppaction://media"/>
            <a:extLst>
              <a:ext uri="{FF2B5EF4-FFF2-40B4-BE49-F238E27FC236}">
                <a16:creationId xmlns:a16="http://schemas.microsoft.com/office/drawing/2014/main" id="{90E058DF-D896-49C1-AAE9-61AA9700E9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1784" y="2700431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12ADCE2-EDA5-4C3D-82BF-3DE8C8248F9D}"/>
              </a:ext>
            </a:extLst>
          </p:cNvPr>
          <p:cNvSpPr/>
          <p:nvPr/>
        </p:nvSpPr>
        <p:spPr>
          <a:xfrm>
            <a:off x="3493428" y="944234"/>
            <a:ext cx="2076917" cy="55150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 w="0"/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 Antiqua" panose="02040602050305030304" pitchFamily="18" charset="0"/>
              </a:rPr>
              <a:t>Data</a:t>
            </a:r>
            <a:r>
              <a:rPr lang="en-US" sz="1800" dirty="0">
                <a:ln w="0"/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800" dirty="0">
                <a:ln w="0"/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 Antiqua" panose="02040602050305030304" pitchFamily="18" charset="0"/>
              </a:rPr>
              <a:t>Collection</a:t>
            </a:r>
            <a:endParaRPr lang="en-IN" sz="1800" dirty="0">
              <a:ln w="0"/>
              <a:solidFill>
                <a:schemeClr val="accent3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38C58FCA-DAC0-4CE2-A99C-94064A6F0E0F}"/>
              </a:ext>
            </a:extLst>
          </p:cNvPr>
          <p:cNvSpPr/>
          <p:nvPr/>
        </p:nvSpPr>
        <p:spPr>
          <a:xfrm>
            <a:off x="4342493" y="1517817"/>
            <a:ext cx="316124" cy="3621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D3DAA2-7CF8-48FB-907F-79A33D8435CA}"/>
              </a:ext>
            </a:extLst>
          </p:cNvPr>
          <p:cNvSpPr/>
          <p:nvPr/>
        </p:nvSpPr>
        <p:spPr>
          <a:xfrm>
            <a:off x="3439934" y="1932745"/>
            <a:ext cx="2121241" cy="8230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 w="0"/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 Antiqua" panose="02040602050305030304" pitchFamily="18" charset="0"/>
              </a:rPr>
              <a:t>EDA and Feature Selection</a:t>
            </a:r>
            <a:endParaRPr lang="en-IN" sz="1800" dirty="0">
              <a:ln w="0"/>
              <a:solidFill>
                <a:schemeClr val="accent3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69774ED-322D-4E28-B066-A4F9E3A32B85}"/>
              </a:ext>
            </a:extLst>
          </p:cNvPr>
          <p:cNvSpPr/>
          <p:nvPr/>
        </p:nvSpPr>
        <p:spPr>
          <a:xfrm>
            <a:off x="4353817" y="2755835"/>
            <a:ext cx="304800" cy="3606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74155F-A6ED-4483-8D5A-804CFFBABBC8}"/>
              </a:ext>
            </a:extLst>
          </p:cNvPr>
          <p:cNvSpPr/>
          <p:nvPr/>
        </p:nvSpPr>
        <p:spPr>
          <a:xfrm>
            <a:off x="3446559" y="3118676"/>
            <a:ext cx="2107989" cy="7093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 w="0"/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 Antiqua" panose="02040602050305030304" pitchFamily="18" charset="0"/>
              </a:rPr>
              <a:t>Text Cleaning </a:t>
            </a:r>
            <a:endParaRPr lang="en-IN" sz="1800" dirty="0">
              <a:ln w="0"/>
              <a:solidFill>
                <a:schemeClr val="accent3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F673E789-5616-464D-B97C-0D2278D27A20}"/>
              </a:ext>
            </a:extLst>
          </p:cNvPr>
          <p:cNvSpPr/>
          <p:nvPr/>
        </p:nvSpPr>
        <p:spPr>
          <a:xfrm>
            <a:off x="4332858" y="5024825"/>
            <a:ext cx="291548" cy="3578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2CC09B-1EEC-4A41-8C6E-EEC67B32371B}"/>
              </a:ext>
            </a:extLst>
          </p:cNvPr>
          <p:cNvSpPr/>
          <p:nvPr/>
        </p:nvSpPr>
        <p:spPr>
          <a:xfrm>
            <a:off x="3494415" y="5477207"/>
            <a:ext cx="2107002" cy="4220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 w="0"/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 Antiqua" panose="02040602050305030304" pitchFamily="18" charset="0"/>
              </a:rPr>
              <a:t>Deployment</a:t>
            </a:r>
            <a:endParaRPr lang="en-IN" sz="1800" dirty="0">
              <a:ln w="0"/>
              <a:solidFill>
                <a:schemeClr val="accent3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65FF46-714B-45C1-B5B7-9408D4112EE5}"/>
              </a:ext>
            </a:extLst>
          </p:cNvPr>
          <p:cNvSpPr/>
          <p:nvPr/>
        </p:nvSpPr>
        <p:spPr>
          <a:xfrm>
            <a:off x="3493428" y="4253171"/>
            <a:ext cx="2107989" cy="7093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n w="0"/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ook Antiqua" panose="02040602050305030304" pitchFamily="18" charset="0"/>
              </a:rPr>
              <a:t>Text summarizing process </a:t>
            </a:r>
            <a:endParaRPr lang="en-IN" sz="1800" dirty="0">
              <a:ln w="0"/>
              <a:solidFill>
                <a:schemeClr val="accent3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25EDC850-6F15-49B6-A4AB-638361873544}"/>
              </a:ext>
            </a:extLst>
          </p:cNvPr>
          <p:cNvSpPr/>
          <p:nvPr/>
        </p:nvSpPr>
        <p:spPr>
          <a:xfrm>
            <a:off x="4300029" y="3830229"/>
            <a:ext cx="304800" cy="3606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7" name="Page4">
            <a:hlinkClick r:id="" action="ppaction://media"/>
            <a:extLst>
              <a:ext uri="{FF2B5EF4-FFF2-40B4-BE49-F238E27FC236}">
                <a16:creationId xmlns:a16="http://schemas.microsoft.com/office/drawing/2014/main" id="{86DFDB09-B953-43C8-84B1-8333B6CE49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51407" y="732624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327469-7769-451D-96AB-A49F12E6F75F}"/>
              </a:ext>
            </a:extLst>
          </p:cNvPr>
          <p:cNvSpPr txBox="1"/>
          <p:nvPr/>
        </p:nvSpPr>
        <p:spPr>
          <a:xfrm>
            <a:off x="1308650" y="1072256"/>
            <a:ext cx="60496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sz="4400" b="1" kern="1200" dirty="0">
                <a:ln w="3175" cmpd="sng">
                  <a:noFill/>
                </a:ln>
                <a:solidFill>
                  <a:srgbClr val="002776"/>
                </a:solidFill>
                <a:latin typeface="+mj-lt"/>
                <a:ea typeface="+mj-ea"/>
              </a:rPr>
              <a:t>Text Cleansing</a:t>
            </a:r>
            <a:endParaRPr lang="en-IN" sz="4400" b="1" kern="1200" dirty="0">
              <a:ln w="3175" cmpd="sng">
                <a:noFill/>
              </a:ln>
              <a:solidFill>
                <a:srgbClr val="002776"/>
              </a:solidFill>
              <a:latin typeface="+mj-lt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96ED4C-2954-4D1C-B273-1B1C455277A8}"/>
              </a:ext>
            </a:extLst>
          </p:cNvPr>
          <p:cNvSpPr txBox="1"/>
          <p:nvPr/>
        </p:nvSpPr>
        <p:spPr>
          <a:xfrm>
            <a:off x="768624" y="2595316"/>
            <a:ext cx="7129670" cy="3580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Step 1:- Expanding the Contractions into actual forms.</a:t>
            </a:r>
            <a:endParaRPr lang="en-US" sz="2000" dirty="0">
              <a:solidFill>
                <a:schemeClr val="tx1">
                  <a:lumMod val="95000"/>
                </a:schemeClr>
              </a:solidFill>
              <a:latin typeface="Book Antiqua" panose="02040602050305030304" pitchFamily="18" charset="0"/>
              <a:cs typeface="Arial"/>
            </a:endParaRPr>
          </a:p>
          <a:p>
            <a:pPr marL="0" indent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Step 2:- Using Regular Expressions deleting or removing unwanted text, whitespaces with useful words.</a:t>
            </a:r>
          </a:p>
          <a:p>
            <a:pPr marL="0" indent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Step 3:- Doing whole text in lower format and removing empty lines.</a:t>
            </a:r>
          </a:p>
          <a:p>
            <a:pPr marL="0" indent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Step 4:- Using Lemmatize and spacy library removing all stop words and punctuations.</a:t>
            </a:r>
          </a:p>
          <a:p>
            <a:pPr marL="0" indent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Step 5:- All steps are done on chapter-wise.</a:t>
            </a:r>
          </a:p>
        </p:txBody>
      </p:sp>
      <p:pic>
        <p:nvPicPr>
          <p:cNvPr id="5" name="Page 5">
            <a:hlinkClick r:id="" action="ppaction://media"/>
            <a:extLst>
              <a:ext uri="{FF2B5EF4-FFF2-40B4-BE49-F238E27FC236}">
                <a16:creationId xmlns:a16="http://schemas.microsoft.com/office/drawing/2014/main" id="{AD64533A-2F84-46E3-A4D5-2645C1D782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62701" y="1296063"/>
            <a:ext cx="70905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327469-7769-451D-96AB-A49F12E6F75F}"/>
              </a:ext>
            </a:extLst>
          </p:cNvPr>
          <p:cNvSpPr txBox="1"/>
          <p:nvPr/>
        </p:nvSpPr>
        <p:spPr>
          <a:xfrm>
            <a:off x="1265583" y="1168739"/>
            <a:ext cx="6612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sz="4000" b="1" dirty="0">
                <a:solidFill>
                  <a:srgbClr val="002776"/>
                </a:solidFill>
                <a:cs typeface="Arial"/>
                <a:sym typeface="Arial"/>
              </a:rPr>
              <a:t>Summarization Process</a:t>
            </a:r>
            <a:endParaRPr lang="en-IN" sz="4000" b="1" kern="1200" dirty="0">
              <a:ln w="3175" cmpd="sng">
                <a:noFill/>
              </a:ln>
              <a:solidFill>
                <a:srgbClr val="002776"/>
              </a:solidFill>
              <a:latin typeface="+mj-lt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96ED4C-2954-4D1C-B273-1B1C455277A8}"/>
              </a:ext>
            </a:extLst>
          </p:cNvPr>
          <p:cNvSpPr txBox="1"/>
          <p:nvPr/>
        </p:nvSpPr>
        <p:spPr>
          <a:xfrm>
            <a:off x="748747" y="2434598"/>
            <a:ext cx="712967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After dividing eBook into chapters and cleansed the data accordingly for best suit to do summarization. </a:t>
            </a:r>
          </a:p>
          <a:p>
            <a:pPr marL="0" indent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Step 1:- First finding the word frequencies from eBook except stop words and punctuations. Word frequency will help us to find the exact count of words.</a:t>
            </a:r>
            <a:endParaRPr lang="en-US" sz="2000" dirty="0">
              <a:solidFill>
                <a:schemeClr val="tx1">
                  <a:lumMod val="95000"/>
                </a:schemeClr>
              </a:solidFill>
              <a:latin typeface="Book Antiqua" panose="02040602050305030304" pitchFamily="18" charset="0"/>
              <a:cs typeface="Arial"/>
            </a:endParaRPr>
          </a:p>
          <a:p>
            <a:pPr marL="0" indent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  <a:cs typeface="Arial"/>
              </a:rPr>
              <a:t>Step 2:- After finding word frequencies, we </a:t>
            </a: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found the max frequency word so we can use it for normalization. </a:t>
            </a:r>
          </a:p>
          <a:p>
            <a:pPr marL="0" indent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Book Antiqua" panose="02040602050305030304" pitchFamily="18" charset="0"/>
              </a:rPr>
              <a:t>Step 3:- Sentence Tokenization helps to divide chapters text into sentences.</a:t>
            </a:r>
          </a:p>
        </p:txBody>
      </p:sp>
      <p:pic>
        <p:nvPicPr>
          <p:cNvPr id="5" name="Page 6">
            <a:hlinkClick r:id="" action="ppaction://media"/>
            <a:extLst>
              <a:ext uri="{FF2B5EF4-FFF2-40B4-BE49-F238E27FC236}">
                <a16:creationId xmlns:a16="http://schemas.microsoft.com/office/drawing/2014/main" id="{B1D74175-49F0-47CA-9A4C-490C307A4A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10748" y="175017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61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A8FC793-0D07-4161-8577-9EEE73A83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i="0" dirty="0">
                <a:solidFill>
                  <a:srgbClr val="051E50"/>
                </a:solidFill>
                <a:effectLst/>
              </a:rPr>
              <a:t>Text Summarization with Sumy</a:t>
            </a:r>
            <a:endParaRPr lang="en-IN" sz="36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5E566AE-044E-4747-A51B-A2A31E618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2632" y="2755178"/>
            <a:ext cx="6798736" cy="33010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Sumy library provides you several algorithms to implement Text Summarization. </a:t>
            </a:r>
          </a:p>
          <a:p>
            <a:pPr algn="l" fontAlgn="base">
              <a:buFont typeface="+mj-lt"/>
              <a:buAutoNum type="arabicPeriod"/>
            </a:pPr>
            <a:r>
              <a:rPr lang="en-IN" sz="2000" b="0" i="0" dirty="0">
                <a:solidFill>
                  <a:srgbClr val="111111"/>
                </a:solidFill>
                <a:effectLst/>
                <a:latin typeface="+mj-lt"/>
              </a:rPr>
              <a:t>LexRank</a:t>
            </a:r>
          </a:p>
          <a:p>
            <a:pPr algn="l" fontAlgn="base">
              <a:buFont typeface="+mj-lt"/>
              <a:buAutoNum type="arabicPeriod"/>
            </a:pPr>
            <a:r>
              <a:rPr lang="en-IN" sz="2000" b="0" i="0" dirty="0">
                <a:solidFill>
                  <a:srgbClr val="111111"/>
                </a:solidFill>
                <a:effectLst/>
                <a:latin typeface="+mj-lt"/>
              </a:rPr>
              <a:t>Luhn</a:t>
            </a:r>
          </a:p>
          <a:p>
            <a:pPr algn="l" fontAlgn="base">
              <a:buFont typeface="+mj-lt"/>
              <a:buAutoNum type="arabicPeriod"/>
            </a:pPr>
            <a:r>
              <a:rPr lang="en-IN" sz="2000" b="0" i="0" dirty="0">
                <a:solidFill>
                  <a:srgbClr val="111111"/>
                </a:solidFill>
                <a:effectLst/>
                <a:latin typeface="+mj-lt"/>
              </a:rPr>
              <a:t>Latent Semantic Analysis, LSA</a:t>
            </a:r>
          </a:p>
          <a:p>
            <a:pPr algn="l" fontAlgn="base">
              <a:buFont typeface="+mj-lt"/>
              <a:buAutoNum type="arabicPeriod"/>
            </a:pPr>
            <a:r>
              <a:rPr lang="en-IN" sz="2000" b="0" i="0" dirty="0">
                <a:solidFill>
                  <a:srgbClr val="111111"/>
                </a:solidFill>
                <a:effectLst/>
                <a:latin typeface="+mj-lt"/>
              </a:rPr>
              <a:t>KL-Sum</a:t>
            </a:r>
          </a:p>
        </p:txBody>
      </p:sp>
      <p:pic>
        <p:nvPicPr>
          <p:cNvPr id="4" name="Page 7">
            <a:hlinkClick r:id="" action="ppaction://media"/>
            <a:extLst>
              <a:ext uri="{FF2B5EF4-FFF2-40B4-BE49-F238E27FC236}">
                <a16:creationId xmlns:a16="http://schemas.microsoft.com/office/drawing/2014/main" id="{307CE8DB-C9EB-438D-B62C-288AF48C80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95595" y="512090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D4D97-BF19-4DD4-867F-BDB41C7E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b="1" dirty="0">
                <a:solidFill>
                  <a:srgbClr val="002776"/>
                </a:solidFill>
                <a:cs typeface="Arial"/>
              </a:rPr>
              <a:t>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DD1D8-CFD7-4E62-AB59-91DF4F31B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365" y="2650435"/>
            <a:ext cx="7273235" cy="2796207"/>
          </a:xfrm>
        </p:spPr>
        <p:txBody>
          <a:bodyPr>
            <a:normAutofit/>
          </a:bodyPr>
          <a:lstStyle/>
          <a:p>
            <a:pPr marL="0" indent="0" fontAlgn="ba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None/>
            </a:pP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rial"/>
              </a:rPr>
              <a:t>After Experimenting all of Pre-trained model, we are going ahead with KL-Summarization. After seeing result, we found that model is good for summary generation. </a:t>
            </a:r>
          </a:p>
          <a:p>
            <a:pPr marL="0" indent="0" fontAlgn="ba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None/>
            </a:pPr>
            <a:endParaRPr lang="en-US" sz="2200" dirty="0">
              <a:solidFill>
                <a:srgbClr val="000000"/>
              </a:solidFill>
              <a:latin typeface="Book Antiqua" panose="02040602050305030304" pitchFamily="18" charset="0"/>
              <a:cs typeface="Arial"/>
            </a:endParaRPr>
          </a:p>
          <a:p>
            <a:pPr marL="0" indent="0" fontAlgn="ba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None/>
            </a:pP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rial"/>
              </a:rPr>
              <a:t>So for Deployment we are using: -</a:t>
            </a:r>
          </a:p>
          <a:p>
            <a:pPr marL="0" indent="0" fontAlgn="ba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None/>
            </a:pPr>
            <a:endParaRPr lang="en-US" sz="2200" dirty="0">
              <a:solidFill>
                <a:srgbClr val="000000"/>
              </a:solidFill>
              <a:latin typeface="Book Antiqua" panose="02040602050305030304" pitchFamily="18" charset="0"/>
              <a:cs typeface="Arial"/>
            </a:endParaRPr>
          </a:p>
          <a:p>
            <a:pPr fontAlgn="ba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rial"/>
              </a:rPr>
              <a:t>KL-Sum</a:t>
            </a:r>
            <a:endParaRPr lang="en-IN" sz="2200" dirty="0">
              <a:solidFill>
                <a:srgbClr val="000000"/>
              </a:solidFill>
              <a:latin typeface="Book Antiqua" panose="02040602050305030304" pitchFamily="18" charset="0"/>
              <a:cs typeface="Arial"/>
            </a:endParaRPr>
          </a:p>
        </p:txBody>
      </p:sp>
      <p:pic>
        <p:nvPicPr>
          <p:cNvPr id="6" name="Page 8">
            <a:hlinkClick r:id="" action="ppaction://media"/>
            <a:extLst>
              <a:ext uri="{FF2B5EF4-FFF2-40B4-BE49-F238E27FC236}">
                <a16:creationId xmlns:a16="http://schemas.microsoft.com/office/drawing/2014/main" id="{F72CA22C-617D-4844-BFFA-7FC2EF7879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2467" y="512090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0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61D1800-492D-48FB-829D-A664038B1C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32" t="14234" r="25217" b="8949"/>
          <a:stretch/>
        </p:blipFill>
        <p:spPr>
          <a:xfrm>
            <a:off x="1033670" y="1046922"/>
            <a:ext cx="6970643" cy="485029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age 9">
            <a:hlinkClick r:id="" action="ppaction://media"/>
            <a:extLst>
              <a:ext uri="{FF2B5EF4-FFF2-40B4-BE49-F238E27FC236}">
                <a16:creationId xmlns:a16="http://schemas.microsoft.com/office/drawing/2014/main" id="{B20B87A5-9D80-4D1E-BD73-AC3328B038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22489" y="125711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0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3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rganic">
    <a:dk1>
      <a:sysClr val="windowText" lastClr="000000"/>
    </a:dk1>
    <a:lt1>
      <a:sysClr val="window" lastClr="FFFFFF"/>
    </a:lt1>
    <a:dk2>
      <a:srgbClr val="212121"/>
    </a:dk2>
    <a:lt2>
      <a:srgbClr val="DADADA"/>
    </a:lt2>
    <a:accent1>
      <a:srgbClr val="B15E28"/>
    </a:accent1>
    <a:accent2>
      <a:srgbClr val="B13228"/>
    </a:accent2>
    <a:accent3>
      <a:srgbClr val="8B7B56"/>
    </a:accent3>
    <a:accent4>
      <a:srgbClr val="E09C41"/>
    </a:accent4>
    <a:accent5>
      <a:srgbClr val="9EAE51"/>
    </a:accent5>
    <a:accent6>
      <a:srgbClr val="6E7355"/>
    </a:accent6>
    <a:hlink>
      <a:srgbClr val="D37A21"/>
    </a:hlink>
    <a:folHlink>
      <a:srgbClr val="CA8F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1502</TotalTime>
  <Words>344</Words>
  <Application>Microsoft Office PowerPoint</Application>
  <PresentationFormat>On-screen Show (4:3)</PresentationFormat>
  <Paragraphs>53</Paragraphs>
  <Slides>15</Slides>
  <Notes>6</Notes>
  <HiddenSlides>0</HiddenSlides>
  <MMClips>10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Garamond</vt:lpstr>
      <vt:lpstr>Times New Roman</vt:lpstr>
      <vt:lpstr>Microsoft JhengHei Light</vt:lpstr>
      <vt:lpstr>Segoe Print</vt:lpstr>
      <vt:lpstr>Arial</vt:lpstr>
      <vt:lpstr>Century Gothic</vt:lpstr>
      <vt:lpstr>Book Antiqua</vt:lpstr>
      <vt:lpstr>Calibri</vt:lpstr>
      <vt:lpstr>Organic</vt:lpstr>
      <vt:lpstr>PowerPoint Presentation</vt:lpstr>
      <vt:lpstr>PowerPoint Presentation</vt:lpstr>
      <vt:lpstr>E-Book Details                                </vt:lpstr>
      <vt:lpstr>PowerPoint Presentation</vt:lpstr>
      <vt:lpstr>PowerPoint Presentation</vt:lpstr>
      <vt:lpstr>PowerPoint Presentation</vt:lpstr>
      <vt:lpstr>Text Summarization with Sumy</vt:lpstr>
      <vt:lpstr>Model Selection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Gonala, Shirish</dc:creator>
  <cp:lastModifiedBy>Sayed Sibgath</cp:lastModifiedBy>
  <cp:revision>16</cp:revision>
  <dcterms:created xsi:type="dcterms:W3CDTF">2012-08-17T07:00:49Z</dcterms:created>
  <dcterms:modified xsi:type="dcterms:W3CDTF">2021-11-18T10:39:16Z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1983786</vt:lpwstr>
  </property>
  <property fmtid="{D5CDD505-2E9C-101B-9397-08002B2CF9AE}" pid="3" name="NXPowerLiteSettings">
    <vt:lpwstr>C7000400038000</vt:lpwstr>
  </property>
  <property fmtid="{D5CDD505-2E9C-101B-9397-08002B2CF9AE}" pid="4" name="NXPowerLiteVersion">
    <vt:lpwstr>D7.1.2</vt:lpwstr>
  </property>
</Properties>
</file>